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61" r:id="rId4"/>
    <p:sldId id="257" r:id="rId5"/>
    <p:sldId id="260" r:id="rId6"/>
    <p:sldId id="259" r:id="rId7"/>
    <p:sldId id="267" r:id="rId8"/>
    <p:sldId id="264" r:id="rId9"/>
    <p:sldId id="266" r:id="rId10"/>
  </p:sldIdLst>
  <p:sldSz cx="12192000" cy="6858000"/>
  <p:notesSz cx="6797675" cy="99266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2081"/>
    <a:srgbClr val="000000"/>
    <a:srgbClr val="FFFFFF"/>
    <a:srgbClr val="0C84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4DC77-54A7-8204-2F34-CCE89BB73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B01248-6B7F-D65E-2748-DA7A85E9B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71D101-BFA4-C3A9-DED4-65D636EB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0731F1-E697-491F-679F-40241020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BA23D3-59EB-C254-C4EB-AF2551AA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63C7BA-111C-6B08-5630-6FDA4684C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B0D6DEC-5E4A-4A32-BB54-D41C83520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9AF274-EFD3-C081-735C-F4CC894F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A435A4-8BFD-20DE-3297-F7AC1AD7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194538-7F25-FD1A-1796-218E9269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77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CF07D4-A4BB-159C-8EAA-08A4E4374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B79438-8318-BAB8-EE40-AFF6228A6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5B5A6-167B-D0D2-111D-D2981078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843FCC-7D03-E563-B035-5282D667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F88AD2-BCC6-C74E-0B90-2D04A8818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25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C2475-6490-F956-AA1D-2B2A271E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31628B-E014-62B2-ED4D-6B7680FD5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257AC3-354E-6582-EBAA-24DA4025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BBF3C1-62B5-F36D-6087-FEB017C1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359429-B89E-90CC-3E51-9304F7B2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76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DD4B42-2861-B274-E520-F51C625B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756C2C-E510-52D8-8422-56CA0B04D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56AE94-85B9-9BCF-9C92-C14FDD515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E063DD-71D9-DADE-5A4F-0B08ED980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02A1F0-EA9D-2B1A-BBC5-F3BEB9C6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36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C9197-EB25-0688-A1B3-E05A64699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FAC2EA-2ED8-2126-5750-5CDD16DE8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8DCEBE4-D2FF-769F-78DD-81F582FE9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B4DF40-95E1-ED3F-A40C-FF9882B89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EA2593-E96D-AC67-975C-EFB1FA9AA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7407BBC-3DAA-93CB-E034-5B9CAF10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EB9BA-59CD-7F4B-E210-575BE8F5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22E04A-96EE-29B9-10B6-0541E8791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FFAA12F-20B2-553E-762A-10C9FFDBD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448C52C-200E-6C9F-8A3E-E5F96A086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5074C0B-854D-965C-7547-730326F4E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6282CF4-FCF8-008E-DD00-56CDFAE7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9D08DD3-4FA3-EAAD-8CFE-486EA0E0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E49BB84-96E2-2D64-92FF-7ED19615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74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C22CDA-93CA-DF67-50EC-D291CEC6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4FB074-1E82-81AD-1570-55C522A5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83850CB-9566-E11E-1706-57C8869B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B1AAEBF-046E-AD55-923B-89105448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34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4AB2535-B542-D5D9-E0EB-B97C091A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E226B2-1A76-5E9F-D9D6-C499CF05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FB6D77-86B3-2461-BE76-E6557777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C958E-C2A3-1827-EDED-E7A86DFE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8F1307-44A1-7392-D0B9-6634683C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DB93F14-6C0C-DA9A-D471-441606628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97FFE-E889-6D71-F6B9-BFF2141A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EA10B2-A99E-C15B-0371-3633A4F6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E92709-6F8B-FB11-164B-C149EAAF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709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BCD067-4869-B2C8-CDD0-15EB8E49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22CE555-30D8-8699-D3B5-4A396F1C8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C1F863-F84A-C398-251E-E5AC5F4FD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26BC29-A866-5564-29FC-8DDB6DA1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F56F86-F08F-D0C9-45DE-283C841F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785D9-5666-9426-5BB6-D523964E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108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4DE7F4E-2D47-0194-3BBB-D476F7F2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7FB0AB-AFFC-0552-34C9-43DCD0DB0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3EBD6B-69BC-365E-879B-B801230D5C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030D54-D976-416C-B6A9-BD3B55AA6A3A}" type="datetimeFigureOut">
              <a:rPr lang="it-IT" smtClean="0"/>
              <a:t>24/05/2024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9F7E92-B1F3-6FC3-1449-B42A1C332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EFBE74-4384-9387-766A-2A05096C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9B30B7-52DD-4BD2-AA69-C6A8132A88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06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61E802A8-4916-4E5B-4102-895E43375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312" y="3410423"/>
            <a:ext cx="5823939" cy="322130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1800" b="1" u="sng" dirty="0"/>
              <a:t>Presenter</a:t>
            </a:r>
            <a:r>
              <a:rPr lang="it-IT" sz="1800" b="1" baseline="30000" dirty="0"/>
              <a:t>1 </a:t>
            </a:r>
            <a:r>
              <a:rPr lang="it-IT" sz="1800" b="1" u="sng" dirty="0"/>
              <a:t>[</a:t>
            </a:r>
            <a:r>
              <a:rPr lang="it-IT" sz="1800" b="1" u="sng" dirty="0" err="1"/>
              <a:t>Aptos</a:t>
            </a:r>
            <a:r>
              <a:rPr lang="it-IT" sz="1800" b="1" u="sng" dirty="0"/>
              <a:t>, </a:t>
            </a:r>
            <a:r>
              <a:rPr lang="it-IT" sz="1800" b="1" u="sng" dirty="0" err="1"/>
              <a:t>bold</a:t>
            </a:r>
            <a:r>
              <a:rPr lang="it-IT" sz="1800" b="1" u="sng" dirty="0"/>
              <a:t>, </a:t>
            </a:r>
            <a:r>
              <a:rPr lang="it-IT" sz="1800" b="1" u="sng" dirty="0" err="1"/>
              <a:t>underlined</a:t>
            </a:r>
            <a:r>
              <a:rPr lang="it-IT" sz="1800" b="1" u="sng" dirty="0"/>
              <a:t>, 18, </a:t>
            </a:r>
            <a:r>
              <a:rPr lang="it-IT" sz="1800" b="1" u="sng" dirty="0" err="1"/>
              <a:t>left-aligned</a:t>
            </a:r>
            <a:r>
              <a:rPr lang="it-IT" sz="1800" b="1" u="sng" dirty="0"/>
              <a:t>] </a:t>
            </a:r>
            <a:r>
              <a:rPr lang="it-IT" sz="1800" b="1" dirty="0"/>
              <a:t>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1800" b="1" dirty="0"/>
              <a:t>Author A</a:t>
            </a:r>
            <a:r>
              <a:rPr lang="it-IT" sz="1800" b="1" baseline="30000" dirty="0"/>
              <a:t>1</a:t>
            </a:r>
            <a:r>
              <a:rPr lang="it-IT" sz="1800" b="1" dirty="0"/>
              <a:t> [</a:t>
            </a:r>
            <a:r>
              <a:rPr lang="it-IT" sz="1800" b="1" dirty="0" err="1"/>
              <a:t>Aptos</a:t>
            </a:r>
            <a:r>
              <a:rPr lang="it-IT" sz="1800" b="1" dirty="0"/>
              <a:t>, </a:t>
            </a:r>
            <a:r>
              <a:rPr lang="it-IT" sz="1800" b="1" dirty="0" err="1"/>
              <a:t>bold</a:t>
            </a:r>
            <a:r>
              <a:rPr lang="it-IT" sz="1800" b="1" dirty="0"/>
              <a:t>, 18, </a:t>
            </a:r>
            <a:r>
              <a:rPr lang="it-IT" sz="1800" b="1" dirty="0" err="1"/>
              <a:t>left-aligned</a:t>
            </a:r>
            <a:r>
              <a:rPr lang="it-IT" sz="1800" b="1" dirty="0"/>
              <a:t>] 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1800" b="1" dirty="0"/>
              <a:t>Author B</a:t>
            </a:r>
            <a:r>
              <a:rPr lang="it-IT" sz="1800" b="1" baseline="30000" dirty="0"/>
              <a:t>1,2</a:t>
            </a:r>
            <a:r>
              <a:rPr lang="it-IT" sz="1800" b="1" dirty="0"/>
              <a:t> [</a:t>
            </a:r>
            <a:r>
              <a:rPr lang="it-IT" sz="1800" b="1" dirty="0" err="1"/>
              <a:t>Aptos</a:t>
            </a:r>
            <a:r>
              <a:rPr lang="it-IT" sz="1800" b="1" dirty="0"/>
              <a:t>, </a:t>
            </a:r>
            <a:r>
              <a:rPr lang="it-IT" sz="1800" b="1" dirty="0" err="1"/>
              <a:t>bold</a:t>
            </a:r>
            <a:r>
              <a:rPr lang="it-IT" sz="1800" b="1" dirty="0"/>
              <a:t>, 18, </a:t>
            </a:r>
            <a:r>
              <a:rPr lang="it-IT" sz="1800" b="1" dirty="0" err="1"/>
              <a:t>left-aligned</a:t>
            </a:r>
            <a:r>
              <a:rPr lang="it-IT" sz="1800" b="1" dirty="0"/>
              <a:t>] ,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1800" b="1" dirty="0"/>
              <a:t>Author C</a:t>
            </a:r>
            <a:r>
              <a:rPr lang="it-IT" sz="1800" b="1" baseline="30000" dirty="0"/>
              <a:t>2</a:t>
            </a:r>
            <a:r>
              <a:rPr lang="it-IT" sz="1800" b="1" dirty="0"/>
              <a:t> [</a:t>
            </a:r>
            <a:r>
              <a:rPr lang="it-IT" sz="1800" b="1" dirty="0" err="1"/>
              <a:t>Aptos</a:t>
            </a:r>
            <a:r>
              <a:rPr lang="it-IT" sz="1800" b="1" dirty="0"/>
              <a:t>, </a:t>
            </a:r>
            <a:r>
              <a:rPr lang="it-IT" sz="1800" b="1" dirty="0" err="1"/>
              <a:t>bold</a:t>
            </a:r>
            <a:r>
              <a:rPr lang="it-IT" sz="1800" b="1" dirty="0"/>
              <a:t>, 18, </a:t>
            </a:r>
            <a:r>
              <a:rPr lang="it-IT" sz="1800" b="1" dirty="0" err="1"/>
              <a:t>left-aligned</a:t>
            </a:r>
            <a:r>
              <a:rPr lang="it-IT" sz="1800" b="1" dirty="0"/>
              <a:t>]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1800" i="1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1800" i="1" baseline="30000" dirty="0"/>
              <a:t>1 </a:t>
            </a:r>
            <a:r>
              <a:rPr lang="it-IT" sz="1800" i="1" dirty="0" err="1"/>
              <a:t>Affiliation</a:t>
            </a:r>
            <a:r>
              <a:rPr lang="it-IT" sz="1800" i="1" dirty="0"/>
              <a:t> [</a:t>
            </a:r>
            <a:r>
              <a:rPr lang="it-IT" sz="1800" i="1" dirty="0" err="1"/>
              <a:t>Aptos</a:t>
            </a:r>
            <a:r>
              <a:rPr lang="it-IT" sz="1800" i="1" dirty="0"/>
              <a:t>, </a:t>
            </a:r>
            <a:r>
              <a:rPr lang="it-IT" sz="1800" i="1" dirty="0" err="1"/>
              <a:t>italics</a:t>
            </a:r>
            <a:r>
              <a:rPr lang="it-IT" sz="1800" i="1" dirty="0"/>
              <a:t>, 18, </a:t>
            </a:r>
            <a:r>
              <a:rPr lang="it-IT" sz="1800" i="1" dirty="0" err="1"/>
              <a:t>left-aligned</a:t>
            </a:r>
            <a:r>
              <a:rPr lang="it-IT" sz="1800" i="1" dirty="0"/>
              <a:t>]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1800" i="1" baseline="30000" dirty="0"/>
              <a:t>2 </a:t>
            </a:r>
            <a:r>
              <a:rPr lang="it-IT" sz="1800" i="1" dirty="0" err="1"/>
              <a:t>Affiliation</a:t>
            </a:r>
            <a:r>
              <a:rPr lang="it-IT" sz="1800" i="1" dirty="0"/>
              <a:t> [</a:t>
            </a:r>
            <a:r>
              <a:rPr lang="it-IT" sz="1800" i="1" dirty="0" err="1"/>
              <a:t>Aptos</a:t>
            </a:r>
            <a:r>
              <a:rPr lang="it-IT" sz="1800" i="1" dirty="0"/>
              <a:t>, </a:t>
            </a:r>
            <a:r>
              <a:rPr lang="it-IT" sz="1800" i="1" dirty="0" err="1"/>
              <a:t>italics</a:t>
            </a:r>
            <a:r>
              <a:rPr lang="it-IT" sz="1800" i="1" dirty="0"/>
              <a:t>, 18, </a:t>
            </a:r>
            <a:r>
              <a:rPr lang="it-IT" sz="1800" i="1" dirty="0" err="1"/>
              <a:t>left-aligned</a:t>
            </a:r>
            <a:r>
              <a:rPr lang="it-IT" sz="1800" i="1" dirty="0"/>
              <a:t>]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1800" i="1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1800" i="1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81B1ECD-225F-E795-113C-A1AB30042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12" y="1866173"/>
            <a:ext cx="5971306" cy="102243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622081"/>
                </a:solidFill>
                <a:latin typeface="+mn-lt"/>
                <a:cs typeface="Arial" panose="020B0604020202020204" pitchFamily="34" charset="0"/>
              </a:rPr>
              <a:t>Presentation Title</a:t>
            </a:r>
            <a:br>
              <a:rPr lang="en-US" sz="3200" b="1" dirty="0">
                <a:solidFill>
                  <a:srgbClr val="622081"/>
                </a:solidFill>
                <a:latin typeface="+mn-lt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622081"/>
                </a:solidFill>
                <a:latin typeface="+mn-lt"/>
                <a:cs typeface="Arial" panose="020B0604020202020204" pitchFamily="34" charset="0"/>
              </a:rPr>
              <a:t>[Aptos, bold, 32, left-aligned] </a:t>
            </a:r>
            <a:endParaRPr lang="it-IT" sz="3200" b="1" dirty="0">
              <a:solidFill>
                <a:srgbClr val="62208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3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ottotitolo 2">
            <a:extLst>
              <a:ext uri="{FF2B5EF4-FFF2-40B4-BE49-F238E27FC236}">
                <a16:creationId xmlns:a16="http://schemas.microsoft.com/office/drawing/2014/main" id="{D9C946BB-83FF-C7BD-FA7D-B4CFDB9BB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56" y="1464732"/>
            <a:ext cx="10852087" cy="391083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/>
              <a:t>You can start by including your </a:t>
            </a:r>
            <a:r>
              <a:rPr lang="it-IT" sz="2600" dirty="0" err="1"/>
              <a:t>presentation</a:t>
            </a:r>
            <a:r>
              <a:rPr lang="it-IT" sz="2600" dirty="0"/>
              <a:t> </a:t>
            </a:r>
            <a:r>
              <a:rPr lang="it-IT" sz="2600" dirty="0" err="1"/>
              <a:t>outline</a:t>
            </a:r>
            <a:r>
              <a:rPr lang="it-IT" sz="2600" dirty="0"/>
              <a:t>. </a:t>
            </a:r>
            <a:r>
              <a:rPr lang="it-IT" sz="2600" dirty="0" err="1"/>
              <a:t>Please</a:t>
            </a:r>
            <a:r>
              <a:rPr lang="it-IT" sz="2600" dirty="0"/>
              <a:t> </a:t>
            </a:r>
            <a:r>
              <a:rPr lang="it-IT" sz="2600" dirty="0" err="1"/>
              <a:t>remind</a:t>
            </a:r>
            <a:r>
              <a:rPr lang="it-IT" sz="2600" dirty="0"/>
              <a:t> that each </a:t>
            </a:r>
            <a:r>
              <a:rPr lang="it-IT" sz="2600" dirty="0" err="1"/>
              <a:t>presentation</a:t>
            </a:r>
            <a:r>
              <a:rPr lang="it-IT" sz="2600" dirty="0"/>
              <a:t> </a:t>
            </a:r>
            <a:r>
              <a:rPr lang="it-IT" sz="2600" dirty="0" err="1"/>
              <a:t>should</a:t>
            </a:r>
            <a:r>
              <a:rPr lang="it-IT" sz="2600" dirty="0"/>
              <a:t> last </a:t>
            </a:r>
            <a:r>
              <a:rPr lang="it-IT" sz="2600" u="sng" dirty="0"/>
              <a:t>no more than 12 minutes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/>
              <a:t>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600" dirty="0"/>
              <a:t>Introduction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600" dirty="0"/>
              <a:t>Methods and Materials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600" dirty="0"/>
              <a:t>Results and Discussion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600" dirty="0"/>
              <a:t>Conclusions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600" dirty="0"/>
              <a:t>[…]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F6EED-221E-8055-C328-18C0D2C23F5D}"/>
              </a:ext>
            </a:extLst>
          </p:cNvPr>
          <p:cNvSpPr txBox="1">
            <a:spLocks/>
          </p:cNvSpPr>
          <p:nvPr/>
        </p:nvSpPr>
        <p:spPr>
          <a:xfrm>
            <a:off x="180425" y="-12987"/>
            <a:ext cx="11849650" cy="579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Section Title [Aptos, bold, 26, right aligned] </a:t>
            </a:r>
            <a:endParaRPr lang="it-IT" sz="2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10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ttotitolo 2">
            <a:extLst>
              <a:ext uri="{FF2B5EF4-FFF2-40B4-BE49-F238E27FC236}">
                <a16:creationId xmlns:a16="http://schemas.microsoft.com/office/drawing/2014/main" id="{658B6082-ED9F-BD68-B471-D68D1E94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56" y="1464733"/>
            <a:ext cx="10407619" cy="378354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 err="1"/>
              <a:t>Section</a:t>
            </a:r>
            <a:r>
              <a:rPr lang="it-IT" sz="2600" dirty="0"/>
              <a:t> text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/>
              <a:t>You can include a short text in your </a:t>
            </a:r>
            <a:r>
              <a:rPr lang="it-IT" sz="2600" dirty="0" err="1"/>
              <a:t>presentation</a:t>
            </a:r>
            <a:r>
              <a:rPr lang="it-IT" sz="2600" dirty="0"/>
              <a:t>. </a:t>
            </a:r>
            <a:r>
              <a:rPr lang="it-IT" sz="2600" dirty="0" err="1"/>
              <a:t>Please</a:t>
            </a:r>
            <a:r>
              <a:rPr lang="it-IT" sz="2600" dirty="0"/>
              <a:t> make sure that font size is not </a:t>
            </a:r>
            <a:r>
              <a:rPr lang="it-IT" sz="2600" dirty="0" err="1"/>
              <a:t>too</a:t>
            </a:r>
            <a:r>
              <a:rPr lang="it-IT" sz="2600" dirty="0"/>
              <a:t> small, so that your </a:t>
            </a:r>
            <a:r>
              <a:rPr lang="it-IT" sz="2600" dirty="0" err="1"/>
              <a:t>presentation</a:t>
            </a:r>
            <a:r>
              <a:rPr lang="it-IT" sz="2600" dirty="0"/>
              <a:t> can be </a:t>
            </a:r>
            <a:r>
              <a:rPr lang="it-IT" sz="2600" dirty="0" err="1"/>
              <a:t>read</a:t>
            </a:r>
            <a:r>
              <a:rPr lang="it-IT" sz="2600" dirty="0"/>
              <a:t> </a:t>
            </a:r>
            <a:r>
              <a:rPr lang="it-IT" sz="2600" dirty="0" err="1"/>
              <a:t>clearly</a:t>
            </a:r>
            <a:r>
              <a:rPr lang="it-IT" sz="2600" dirty="0"/>
              <a:t> by all the </a:t>
            </a:r>
            <a:r>
              <a:rPr lang="it-IT" sz="2600" dirty="0" err="1"/>
              <a:t>attendants</a:t>
            </a:r>
            <a:r>
              <a:rPr lang="it-IT" sz="2600" dirty="0"/>
              <a:t> in the room.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600" dirty="0"/>
              <a:t>Bullet-point list </a:t>
            </a:r>
            <a:r>
              <a:rPr lang="it-IT" sz="2600" dirty="0" err="1"/>
              <a:t>example</a:t>
            </a:r>
            <a:r>
              <a:rPr lang="it-IT" sz="2600" dirty="0"/>
              <a:t>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600" dirty="0"/>
              <a:t>Bullet-point list </a:t>
            </a:r>
            <a:r>
              <a:rPr lang="it-IT" sz="2600" dirty="0" err="1"/>
              <a:t>example</a:t>
            </a:r>
            <a:r>
              <a:rPr lang="it-IT" sz="2600" dirty="0"/>
              <a:t>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];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600" dirty="0"/>
              <a:t>Bullet-point list </a:t>
            </a:r>
            <a:r>
              <a:rPr lang="it-IT" sz="2600" dirty="0" err="1"/>
              <a:t>example</a:t>
            </a:r>
            <a:r>
              <a:rPr lang="it-IT" sz="2600" dirty="0"/>
              <a:t>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7CC4B1A-BCFA-ACCE-A0FE-DF4C79550F16}"/>
              </a:ext>
            </a:extLst>
          </p:cNvPr>
          <p:cNvSpPr txBox="1">
            <a:spLocks/>
          </p:cNvSpPr>
          <p:nvPr/>
        </p:nvSpPr>
        <p:spPr>
          <a:xfrm>
            <a:off x="180425" y="-12987"/>
            <a:ext cx="11849650" cy="579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Section Title [Aptos, bold, 26, right aligned] </a:t>
            </a:r>
            <a:endParaRPr lang="it-IT" sz="2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0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ttotitolo 2">
            <a:extLst>
              <a:ext uri="{FF2B5EF4-FFF2-40B4-BE49-F238E27FC236}">
                <a16:creationId xmlns:a16="http://schemas.microsoft.com/office/drawing/2014/main" id="{658B6082-ED9F-BD68-B471-D68D1E94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56" y="1464733"/>
            <a:ext cx="10407619" cy="378354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 err="1"/>
              <a:t>Section</a:t>
            </a:r>
            <a:r>
              <a:rPr lang="it-IT" sz="2600" dirty="0"/>
              <a:t> text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/>
              <a:t>You can include a short text in your </a:t>
            </a:r>
            <a:r>
              <a:rPr lang="it-IT" sz="2600" dirty="0" err="1"/>
              <a:t>presentation</a:t>
            </a:r>
            <a:r>
              <a:rPr lang="it-IT" sz="2600" dirty="0"/>
              <a:t>. </a:t>
            </a:r>
            <a:r>
              <a:rPr lang="it-IT" sz="2600" dirty="0" err="1"/>
              <a:t>Please</a:t>
            </a:r>
            <a:r>
              <a:rPr lang="it-IT" sz="2600" dirty="0"/>
              <a:t> make sure that font size is not </a:t>
            </a:r>
            <a:r>
              <a:rPr lang="it-IT" sz="2600" dirty="0" err="1"/>
              <a:t>too</a:t>
            </a:r>
            <a:r>
              <a:rPr lang="it-IT" sz="2600" dirty="0"/>
              <a:t> small, so that your </a:t>
            </a:r>
            <a:r>
              <a:rPr lang="it-IT" sz="2600" dirty="0" err="1"/>
              <a:t>presentation</a:t>
            </a:r>
            <a:r>
              <a:rPr lang="it-IT" sz="2600" dirty="0"/>
              <a:t> can be </a:t>
            </a:r>
            <a:r>
              <a:rPr lang="it-IT" sz="2600" dirty="0" err="1"/>
              <a:t>read</a:t>
            </a:r>
            <a:r>
              <a:rPr lang="it-IT" sz="2600" dirty="0"/>
              <a:t> </a:t>
            </a:r>
            <a:r>
              <a:rPr lang="it-IT" sz="2600" dirty="0" err="1"/>
              <a:t>clearly</a:t>
            </a:r>
            <a:r>
              <a:rPr lang="it-IT" sz="2600" dirty="0"/>
              <a:t> by all the </a:t>
            </a:r>
            <a:r>
              <a:rPr lang="it-IT" sz="2600" dirty="0" err="1"/>
              <a:t>attendants</a:t>
            </a:r>
            <a:r>
              <a:rPr lang="it-IT" sz="2600" dirty="0"/>
              <a:t> in the room.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2600" dirty="0" err="1"/>
              <a:t>Numbered</a:t>
            </a:r>
            <a:r>
              <a:rPr lang="it-IT" sz="2600" dirty="0"/>
              <a:t> list </a:t>
            </a:r>
            <a:r>
              <a:rPr lang="it-IT" sz="2600" dirty="0" err="1"/>
              <a:t>example</a:t>
            </a:r>
            <a:r>
              <a:rPr lang="it-IT" sz="2600" dirty="0"/>
              <a:t>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];</a:t>
            </a: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2600" dirty="0" err="1"/>
              <a:t>Numbered</a:t>
            </a:r>
            <a:r>
              <a:rPr lang="it-IT" sz="2600" dirty="0"/>
              <a:t> list </a:t>
            </a:r>
            <a:r>
              <a:rPr lang="it-IT" sz="2600" dirty="0" err="1"/>
              <a:t>example</a:t>
            </a:r>
            <a:r>
              <a:rPr lang="it-IT" sz="2600" dirty="0"/>
              <a:t>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];</a:t>
            </a:r>
          </a:p>
          <a:p>
            <a:pPr marL="514350" indent="-51435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it-IT" sz="2600" dirty="0" err="1"/>
              <a:t>Numbered</a:t>
            </a:r>
            <a:r>
              <a:rPr lang="it-IT" sz="2600" dirty="0"/>
              <a:t> list </a:t>
            </a:r>
            <a:r>
              <a:rPr lang="it-IT" sz="2600" dirty="0" err="1"/>
              <a:t>example</a:t>
            </a:r>
            <a:r>
              <a:rPr lang="it-IT" sz="2600" dirty="0"/>
              <a:t>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7CC4B1A-BCFA-ACCE-A0FE-DF4C79550F16}"/>
              </a:ext>
            </a:extLst>
          </p:cNvPr>
          <p:cNvSpPr txBox="1">
            <a:spLocks/>
          </p:cNvSpPr>
          <p:nvPr/>
        </p:nvSpPr>
        <p:spPr>
          <a:xfrm>
            <a:off x="180425" y="-12987"/>
            <a:ext cx="11849650" cy="579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Section Title [Aptos, bold, 26, right aligned] </a:t>
            </a:r>
            <a:endParaRPr lang="it-IT" sz="2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78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ttotitolo 2">
            <a:extLst>
              <a:ext uri="{FF2B5EF4-FFF2-40B4-BE49-F238E27FC236}">
                <a16:creationId xmlns:a16="http://schemas.microsoft.com/office/drawing/2014/main" id="{658B6082-ED9F-BD68-B471-D68D1E94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56" y="1464733"/>
            <a:ext cx="5664169" cy="378354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 err="1"/>
              <a:t>Section</a:t>
            </a:r>
            <a:r>
              <a:rPr lang="it-IT" sz="2600" dirty="0"/>
              <a:t> text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/>
              <a:t>You can include a short text in your </a:t>
            </a:r>
            <a:r>
              <a:rPr lang="it-IT" sz="2600" dirty="0" err="1"/>
              <a:t>presentation</a:t>
            </a:r>
            <a:r>
              <a:rPr lang="it-IT" sz="2600" dirty="0"/>
              <a:t>. </a:t>
            </a:r>
            <a:r>
              <a:rPr lang="it-IT" sz="2600" dirty="0" err="1"/>
              <a:t>Please</a:t>
            </a:r>
            <a:r>
              <a:rPr lang="it-IT" sz="2600" dirty="0"/>
              <a:t> make sure that font size is not </a:t>
            </a:r>
            <a:r>
              <a:rPr lang="it-IT" sz="2600" dirty="0" err="1"/>
              <a:t>too</a:t>
            </a:r>
            <a:r>
              <a:rPr lang="it-IT" sz="2600" dirty="0"/>
              <a:t> small, so that your </a:t>
            </a:r>
            <a:r>
              <a:rPr lang="it-IT" sz="2600" dirty="0" err="1"/>
              <a:t>presentation</a:t>
            </a:r>
            <a:r>
              <a:rPr lang="it-IT" sz="2600" dirty="0"/>
              <a:t> can be </a:t>
            </a:r>
            <a:r>
              <a:rPr lang="it-IT" sz="2600" dirty="0" err="1"/>
              <a:t>clearly</a:t>
            </a:r>
            <a:r>
              <a:rPr lang="it-IT" sz="2600" dirty="0"/>
              <a:t> </a:t>
            </a:r>
            <a:r>
              <a:rPr lang="it-IT" sz="2600" dirty="0" err="1"/>
              <a:t>read</a:t>
            </a:r>
            <a:r>
              <a:rPr lang="it-IT" sz="2600" dirty="0"/>
              <a:t> by all the </a:t>
            </a:r>
            <a:r>
              <a:rPr lang="it-IT" sz="2600" dirty="0" err="1"/>
              <a:t>attendants</a:t>
            </a:r>
            <a:r>
              <a:rPr lang="it-IT" sz="2600" dirty="0"/>
              <a:t> in the room.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ACE1501-3980-C125-9A98-5AF7D3F13FFC}"/>
              </a:ext>
            </a:extLst>
          </p:cNvPr>
          <p:cNvSpPr/>
          <p:nvPr/>
        </p:nvSpPr>
        <p:spPr>
          <a:xfrm>
            <a:off x="6829425" y="1342385"/>
            <a:ext cx="4714875" cy="3783543"/>
          </a:xfrm>
          <a:prstGeom prst="rect">
            <a:avLst/>
          </a:prstGeom>
          <a:solidFill>
            <a:srgbClr val="6220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>
                <a:solidFill>
                  <a:schemeClr val="bg1"/>
                </a:solidFill>
              </a:rPr>
              <a:t>You can include figures and flow charts in your </a:t>
            </a:r>
            <a:r>
              <a:rPr lang="it-IT" sz="2600" dirty="0" err="1">
                <a:solidFill>
                  <a:schemeClr val="bg1"/>
                </a:solidFill>
              </a:rPr>
              <a:t>presentation</a:t>
            </a:r>
            <a:r>
              <a:rPr lang="it-IT" sz="2600" dirty="0">
                <a:solidFill>
                  <a:schemeClr val="bg1"/>
                </a:solidFill>
              </a:rPr>
              <a:t>. </a:t>
            </a:r>
            <a:r>
              <a:rPr lang="it-IT" sz="2600" dirty="0" err="1">
                <a:solidFill>
                  <a:schemeClr val="bg1"/>
                </a:solidFill>
              </a:rPr>
              <a:t>Please</a:t>
            </a:r>
            <a:r>
              <a:rPr lang="it-IT" sz="2600" dirty="0">
                <a:solidFill>
                  <a:schemeClr val="bg1"/>
                </a:solidFill>
              </a:rPr>
              <a:t> make sure that size and resolution are </a:t>
            </a:r>
            <a:r>
              <a:rPr lang="it-IT" sz="2600" dirty="0" err="1">
                <a:solidFill>
                  <a:schemeClr val="bg1"/>
                </a:solidFill>
              </a:rPr>
              <a:t>sufficient</a:t>
            </a:r>
            <a:r>
              <a:rPr lang="it-IT" sz="2600" dirty="0">
                <a:solidFill>
                  <a:schemeClr val="bg1"/>
                </a:solidFill>
              </a:rPr>
              <a:t> to make </a:t>
            </a:r>
            <a:r>
              <a:rPr lang="it-IT" sz="2600" dirty="0" err="1">
                <a:solidFill>
                  <a:schemeClr val="bg1"/>
                </a:solidFill>
              </a:rPr>
              <a:t>these</a:t>
            </a:r>
            <a:r>
              <a:rPr lang="it-IT" sz="2600" dirty="0">
                <a:solidFill>
                  <a:schemeClr val="bg1"/>
                </a:solidFill>
              </a:rPr>
              <a:t> </a:t>
            </a:r>
            <a:r>
              <a:rPr lang="it-IT" sz="2600" dirty="0" err="1">
                <a:solidFill>
                  <a:schemeClr val="bg1"/>
                </a:solidFill>
              </a:rPr>
              <a:t>elements</a:t>
            </a:r>
            <a:r>
              <a:rPr lang="it-IT" sz="2600" dirty="0">
                <a:solidFill>
                  <a:schemeClr val="bg1"/>
                </a:solidFill>
              </a:rPr>
              <a:t> </a:t>
            </a:r>
            <a:r>
              <a:rPr lang="it-IT" sz="2600" dirty="0" err="1">
                <a:solidFill>
                  <a:schemeClr val="bg1"/>
                </a:solidFill>
              </a:rPr>
              <a:t>clearly</a:t>
            </a:r>
            <a:r>
              <a:rPr lang="it-IT" sz="2600" dirty="0">
                <a:solidFill>
                  <a:schemeClr val="bg1"/>
                </a:solidFill>
              </a:rPr>
              <a:t> </a:t>
            </a:r>
            <a:r>
              <a:rPr lang="it-IT" sz="2600" dirty="0" err="1">
                <a:solidFill>
                  <a:schemeClr val="bg1"/>
                </a:solidFill>
              </a:rPr>
              <a:t>readable</a:t>
            </a:r>
            <a:r>
              <a:rPr lang="it-IT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7CC4B1A-BCFA-ACCE-A0FE-DF4C79550F16}"/>
              </a:ext>
            </a:extLst>
          </p:cNvPr>
          <p:cNvSpPr txBox="1">
            <a:spLocks/>
          </p:cNvSpPr>
          <p:nvPr/>
        </p:nvSpPr>
        <p:spPr>
          <a:xfrm>
            <a:off x="180425" y="-12987"/>
            <a:ext cx="11849650" cy="579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Section Title [Aptos, bold, 26, right aligned] </a:t>
            </a:r>
            <a:endParaRPr lang="it-IT" sz="2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59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ttotitolo 2">
            <a:extLst>
              <a:ext uri="{FF2B5EF4-FFF2-40B4-BE49-F238E27FC236}">
                <a16:creationId xmlns:a16="http://schemas.microsoft.com/office/drawing/2014/main" id="{658B6082-ED9F-BD68-B471-D68D1E94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56" y="1464733"/>
            <a:ext cx="10721944" cy="129751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 err="1"/>
              <a:t>Section</a:t>
            </a:r>
            <a:r>
              <a:rPr lang="it-IT" sz="2600" dirty="0"/>
              <a:t> text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/>
              <a:t>You can also make use of tables to show your results. If you </a:t>
            </a:r>
            <a:r>
              <a:rPr lang="it-IT" sz="2600" dirty="0" err="1"/>
              <a:t>wish</a:t>
            </a:r>
            <a:r>
              <a:rPr lang="it-IT" sz="2600" dirty="0"/>
              <a:t>, you can </a:t>
            </a:r>
            <a:r>
              <a:rPr lang="it-IT" sz="2600" dirty="0" err="1"/>
              <a:t>refer</a:t>
            </a:r>
            <a:r>
              <a:rPr lang="it-IT" sz="2600" dirty="0"/>
              <a:t> to the template </a:t>
            </a:r>
            <a:r>
              <a:rPr lang="it-IT" sz="2600" dirty="0" err="1"/>
              <a:t>shown</a:t>
            </a:r>
            <a:r>
              <a:rPr lang="it-IT" sz="2600" dirty="0"/>
              <a:t> </a:t>
            </a:r>
            <a:r>
              <a:rPr lang="it-IT" sz="2600" dirty="0" err="1"/>
              <a:t>below</a:t>
            </a:r>
            <a:r>
              <a:rPr lang="it-IT" sz="2600" dirty="0"/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7CC4B1A-BCFA-ACCE-A0FE-DF4C79550F16}"/>
              </a:ext>
            </a:extLst>
          </p:cNvPr>
          <p:cNvSpPr txBox="1">
            <a:spLocks/>
          </p:cNvSpPr>
          <p:nvPr/>
        </p:nvSpPr>
        <p:spPr>
          <a:xfrm>
            <a:off x="180425" y="-12987"/>
            <a:ext cx="11849650" cy="579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Section Title [Aptos, bold, 26, right aligned] </a:t>
            </a:r>
            <a:endParaRPr lang="it-IT" sz="2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C456AF6-C735-BDA2-B628-84C9A471F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618825"/>
              </p:ext>
            </p:extLst>
          </p:nvPr>
        </p:nvGraphicFramePr>
        <p:xfrm>
          <a:off x="763587" y="2954834"/>
          <a:ext cx="8969376" cy="2281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2344">
                  <a:extLst>
                    <a:ext uri="{9D8B030D-6E8A-4147-A177-3AD203B41FA5}">
                      <a16:colId xmlns:a16="http://schemas.microsoft.com/office/drawing/2014/main" val="131493502"/>
                    </a:ext>
                  </a:extLst>
                </a:gridCol>
                <a:gridCol w="2242344">
                  <a:extLst>
                    <a:ext uri="{9D8B030D-6E8A-4147-A177-3AD203B41FA5}">
                      <a16:colId xmlns:a16="http://schemas.microsoft.com/office/drawing/2014/main" val="999808113"/>
                    </a:ext>
                  </a:extLst>
                </a:gridCol>
                <a:gridCol w="2242344">
                  <a:extLst>
                    <a:ext uri="{9D8B030D-6E8A-4147-A177-3AD203B41FA5}">
                      <a16:colId xmlns:a16="http://schemas.microsoft.com/office/drawing/2014/main" val="229576378"/>
                    </a:ext>
                  </a:extLst>
                </a:gridCol>
                <a:gridCol w="2242344">
                  <a:extLst>
                    <a:ext uri="{9D8B030D-6E8A-4147-A177-3AD203B41FA5}">
                      <a16:colId xmlns:a16="http://schemas.microsoft.com/office/drawing/2014/main" val="1309028895"/>
                    </a:ext>
                  </a:extLst>
                </a:gridCol>
              </a:tblGrid>
              <a:tr h="526931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err="1"/>
                        <a:t>Heading</a:t>
                      </a:r>
                      <a:r>
                        <a:rPr lang="it-IT" sz="2000" dirty="0"/>
                        <a:t> </a:t>
                      </a:r>
                    </a:p>
                    <a:p>
                      <a:pPr algn="ctr"/>
                      <a:r>
                        <a:rPr lang="it-IT" sz="2000" dirty="0"/>
                        <a:t>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</a:t>
                      </a:r>
                      <a:r>
                        <a:rPr lang="it-IT" sz="2000" dirty="0" err="1"/>
                        <a:t>bold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 err="1"/>
                        <a:t>Heading</a:t>
                      </a:r>
                      <a:endParaRPr lang="it-IT" sz="2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</a:t>
                      </a:r>
                      <a:r>
                        <a:rPr lang="it-IT" sz="2000" dirty="0" err="1"/>
                        <a:t>bold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 err="1"/>
                        <a:t>Heading</a:t>
                      </a:r>
                      <a:r>
                        <a:rPr lang="it-IT" sz="2000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</a:t>
                      </a:r>
                      <a:r>
                        <a:rPr lang="it-IT" sz="2000" dirty="0" err="1"/>
                        <a:t>bold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 err="1"/>
                        <a:t>Heading</a:t>
                      </a:r>
                      <a:r>
                        <a:rPr lang="it-IT" sz="2000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</a:t>
                      </a:r>
                      <a:r>
                        <a:rPr lang="it-IT" sz="2000" dirty="0" err="1"/>
                        <a:t>bold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293933"/>
                  </a:ext>
                </a:extLst>
              </a:tr>
              <a:tr h="526931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86667"/>
                  </a:ext>
                </a:extLst>
              </a:tr>
              <a:tr h="526931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356387"/>
                  </a:ext>
                </a:extLst>
              </a:tr>
              <a:tr h="526931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/>
                        <a:t>Text [</a:t>
                      </a:r>
                      <a:r>
                        <a:rPr lang="it-IT" sz="2000" dirty="0" err="1"/>
                        <a:t>Aptos</a:t>
                      </a:r>
                      <a:r>
                        <a:rPr lang="it-IT" sz="2000" dirty="0"/>
                        <a:t>, 20]</a:t>
                      </a:r>
                    </a:p>
                  </a:txBody>
                  <a:tcPr>
                    <a:solidFill>
                      <a:srgbClr val="622081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944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98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ttotitolo 2">
            <a:extLst>
              <a:ext uri="{FF2B5EF4-FFF2-40B4-BE49-F238E27FC236}">
                <a16:creationId xmlns:a16="http://schemas.microsoft.com/office/drawing/2014/main" id="{658B6082-ED9F-BD68-B471-D68D1E94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56" y="1464733"/>
            <a:ext cx="10721944" cy="216570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 err="1"/>
              <a:t>Section</a:t>
            </a:r>
            <a:r>
              <a:rPr lang="it-IT" sz="2600" dirty="0"/>
              <a:t> text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/>
              <a:t>If you </a:t>
            </a:r>
            <a:r>
              <a:rPr lang="it-IT" sz="2600" dirty="0" err="1"/>
              <a:t>need</a:t>
            </a:r>
            <a:r>
              <a:rPr lang="it-IT" sz="2600" dirty="0"/>
              <a:t> to include </a:t>
            </a:r>
            <a:r>
              <a:rPr lang="it-IT" sz="2600" dirty="0" err="1"/>
              <a:t>equations</a:t>
            </a:r>
            <a:r>
              <a:rPr lang="it-IT" sz="2600" dirty="0"/>
              <a:t> in your </a:t>
            </a:r>
            <a:r>
              <a:rPr lang="it-IT" sz="2600" dirty="0" err="1"/>
              <a:t>presentation</a:t>
            </a:r>
            <a:r>
              <a:rPr lang="it-IT" sz="2600" dirty="0"/>
              <a:t>, you can use the tool provided in Microsoft Power Point. </a:t>
            </a:r>
            <a:r>
              <a:rPr lang="it-IT" sz="2600" dirty="0" err="1"/>
              <a:t>Please</a:t>
            </a:r>
            <a:r>
              <a:rPr lang="it-IT" sz="2600" dirty="0"/>
              <a:t> make sure that the size of the </a:t>
            </a:r>
            <a:r>
              <a:rPr lang="it-IT" sz="2600" dirty="0" err="1"/>
              <a:t>equation</a:t>
            </a:r>
            <a:r>
              <a:rPr lang="it-IT" sz="2600" dirty="0"/>
              <a:t> is </a:t>
            </a:r>
            <a:r>
              <a:rPr lang="it-IT" sz="2600" dirty="0" err="1"/>
              <a:t>sufficient</a:t>
            </a:r>
            <a:r>
              <a:rPr lang="it-IT" sz="2600" dirty="0"/>
              <a:t> to make it </a:t>
            </a:r>
            <a:r>
              <a:rPr lang="it-IT" sz="2600" dirty="0" err="1"/>
              <a:t>clearly</a:t>
            </a:r>
            <a:r>
              <a:rPr lang="it-IT" sz="2600" dirty="0"/>
              <a:t> </a:t>
            </a:r>
            <a:r>
              <a:rPr lang="it-IT" sz="2600" dirty="0" err="1"/>
              <a:t>readable</a:t>
            </a:r>
            <a:r>
              <a:rPr lang="it-IT" sz="2600" dirty="0"/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60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7CC4B1A-BCFA-ACCE-A0FE-DF4C79550F16}"/>
              </a:ext>
            </a:extLst>
          </p:cNvPr>
          <p:cNvSpPr txBox="1">
            <a:spLocks/>
          </p:cNvSpPr>
          <p:nvPr/>
        </p:nvSpPr>
        <p:spPr>
          <a:xfrm>
            <a:off x="180425" y="-12987"/>
            <a:ext cx="11849650" cy="579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Section Title [Aptos, bold, 26, right aligned] </a:t>
            </a:r>
            <a:endParaRPr lang="it-IT" sz="2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0B5C42F-40F0-B335-FE57-63AF9174B7CD}"/>
                  </a:ext>
                </a:extLst>
              </p:cNvPr>
              <p:cNvSpPr txBox="1"/>
              <p:nvPr/>
            </p:nvSpPr>
            <p:spPr>
              <a:xfrm>
                <a:off x="669956" y="4110466"/>
                <a:ext cx="255589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it-IT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26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0B5C42F-40F0-B335-FE57-63AF9174B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56" y="4110466"/>
                <a:ext cx="255589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8EEEB90-0CC1-431C-157E-B2E7A72CBCBC}"/>
                  </a:ext>
                </a:extLst>
              </p:cNvPr>
              <p:cNvSpPr txBox="1"/>
              <p:nvPr/>
            </p:nvSpPr>
            <p:spPr>
              <a:xfrm>
                <a:off x="8012316" y="3751434"/>
                <a:ext cx="3193609" cy="948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it-IT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it-IT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it-IT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it-IT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it-IT" sz="2600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8EEEB90-0CC1-431C-157E-B2E7A72CB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316" y="3751434"/>
                <a:ext cx="3193609" cy="948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2A4B29-FCBC-DE80-A980-DD3EB6231BC8}"/>
                  </a:ext>
                </a:extLst>
              </p:cNvPr>
              <p:cNvSpPr txBox="1"/>
              <p:nvPr/>
            </p:nvSpPr>
            <p:spPr>
              <a:xfrm>
                <a:off x="4742027" y="4064299"/>
                <a:ext cx="1754108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it-IT" sz="26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2A4B29-FCBC-DE80-A980-DD3EB6231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27" y="4064299"/>
                <a:ext cx="175410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15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ttotitolo 2">
            <a:extLst>
              <a:ext uri="{FF2B5EF4-FFF2-40B4-BE49-F238E27FC236}">
                <a16:creationId xmlns:a16="http://schemas.microsoft.com/office/drawing/2014/main" id="{658B6082-ED9F-BD68-B471-D68D1E94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56" y="1464733"/>
            <a:ext cx="10721944" cy="4030720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800" dirty="0" err="1"/>
              <a:t>Section</a:t>
            </a:r>
            <a:r>
              <a:rPr lang="it-IT" sz="2800" dirty="0"/>
              <a:t> text [</a:t>
            </a:r>
            <a:r>
              <a:rPr lang="it-IT" sz="2800" dirty="0" err="1"/>
              <a:t>Aptos</a:t>
            </a:r>
            <a:r>
              <a:rPr lang="it-IT" sz="2800" dirty="0"/>
              <a:t>, 26, </a:t>
            </a:r>
            <a:r>
              <a:rPr lang="it-IT" sz="2800" dirty="0" err="1"/>
              <a:t>left-aligned</a:t>
            </a:r>
            <a:r>
              <a:rPr lang="it-IT" sz="2800" dirty="0"/>
              <a:t>]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800" dirty="0"/>
              <a:t>You can include the most </a:t>
            </a:r>
            <a:r>
              <a:rPr lang="it-IT" sz="2800" dirty="0" err="1"/>
              <a:t>relevant</a:t>
            </a:r>
            <a:r>
              <a:rPr lang="it-IT" sz="2800" dirty="0"/>
              <a:t> references of your study at the end of the </a:t>
            </a:r>
            <a:r>
              <a:rPr lang="it-IT" sz="2800" dirty="0" err="1"/>
              <a:t>presentation</a:t>
            </a:r>
            <a:r>
              <a:rPr lang="it-IT" sz="2800" dirty="0"/>
              <a:t>. The </a:t>
            </a:r>
            <a:r>
              <a:rPr lang="it-IT" sz="2800" dirty="0" err="1"/>
              <a:t>suggested</a:t>
            </a:r>
            <a:r>
              <a:rPr lang="it-IT" sz="2800" dirty="0"/>
              <a:t> reference style is </a:t>
            </a:r>
            <a:r>
              <a:rPr lang="it-IT" sz="2800" dirty="0" err="1"/>
              <a:t>shown</a:t>
            </a:r>
            <a:r>
              <a:rPr lang="it-IT" sz="2800" dirty="0"/>
              <a:t> </a:t>
            </a:r>
            <a:r>
              <a:rPr lang="it-IT" sz="2800" dirty="0" err="1"/>
              <a:t>below</a:t>
            </a:r>
            <a:r>
              <a:rPr lang="it-IT" sz="2800" dirty="0"/>
              <a:t>: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800" dirty="0"/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A. Red, B. Green, and C. Blue, “Title of the Journal Paper,” </a:t>
            </a:r>
            <a:r>
              <a:rPr lang="en-US" sz="2800" i="1" dirty="0"/>
              <a:t>Name of the Journal</a:t>
            </a:r>
            <a:r>
              <a:rPr lang="en-US" sz="2800" dirty="0"/>
              <a:t>, year of publication, volume, issue, page range.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A. Red and B. Green, “Title of the Conference Paper,” in </a:t>
            </a:r>
            <a:r>
              <a:rPr lang="en-US" sz="2800" i="1" dirty="0"/>
              <a:t>Proc. Name of the Conference</a:t>
            </a:r>
            <a:r>
              <a:rPr lang="en-US" sz="2800" dirty="0"/>
              <a:t>, City, State: Publisher, year, page range.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A. Red, “Title of Web Page,” </a:t>
            </a:r>
            <a:r>
              <a:rPr lang="en-US" sz="2800" i="1" dirty="0"/>
              <a:t>URL</a:t>
            </a:r>
            <a:r>
              <a:rPr lang="en-US" sz="2800" dirty="0"/>
              <a:t>, access date.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A. Red et al., </a:t>
            </a:r>
            <a:r>
              <a:rPr lang="en-US" sz="2800" i="1" dirty="0"/>
              <a:t>Title of the book</a:t>
            </a:r>
            <a:r>
              <a:rPr lang="en-US" sz="2800" dirty="0"/>
              <a:t>, edition, volume, Place: Name of Publisher, year of publication.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it-IT" sz="28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8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800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7CC4B1A-BCFA-ACCE-A0FE-DF4C79550F16}"/>
              </a:ext>
            </a:extLst>
          </p:cNvPr>
          <p:cNvSpPr txBox="1">
            <a:spLocks/>
          </p:cNvSpPr>
          <p:nvPr/>
        </p:nvSpPr>
        <p:spPr>
          <a:xfrm>
            <a:off x="180425" y="-12987"/>
            <a:ext cx="11849650" cy="579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6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References</a:t>
            </a:r>
            <a:endParaRPr lang="it-IT" sz="2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9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ttotitolo 2">
            <a:extLst>
              <a:ext uri="{FF2B5EF4-FFF2-40B4-BE49-F238E27FC236}">
                <a16:creationId xmlns:a16="http://schemas.microsoft.com/office/drawing/2014/main" id="{658B6082-ED9F-BD68-B471-D68D1E948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078" y="2468017"/>
            <a:ext cx="4492740" cy="2501147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2600" dirty="0"/>
              <a:t>If you </a:t>
            </a:r>
            <a:r>
              <a:rPr lang="it-IT" sz="2600" dirty="0" err="1"/>
              <a:t>wish</a:t>
            </a:r>
            <a:r>
              <a:rPr lang="it-IT" sz="2600" dirty="0"/>
              <a:t> to </a:t>
            </a:r>
            <a:r>
              <a:rPr lang="it-IT" sz="2600" dirty="0" err="1"/>
              <a:t>write</a:t>
            </a:r>
            <a:r>
              <a:rPr lang="it-IT" sz="2600" dirty="0"/>
              <a:t> an </a:t>
            </a:r>
            <a:r>
              <a:rPr lang="it-IT" sz="2600" dirty="0" err="1"/>
              <a:t>acknowledgment</a:t>
            </a:r>
            <a:r>
              <a:rPr lang="it-IT" sz="2600" dirty="0"/>
              <a:t> or </a:t>
            </a:r>
            <a:r>
              <a:rPr lang="it-IT" sz="2600" dirty="0" err="1"/>
              <a:t>give</a:t>
            </a:r>
            <a:r>
              <a:rPr lang="it-IT" sz="2600" dirty="0"/>
              <a:t> </a:t>
            </a:r>
            <a:r>
              <a:rPr lang="it-IT" sz="2600" dirty="0" err="1"/>
              <a:t>details</a:t>
            </a:r>
            <a:r>
              <a:rPr lang="it-IT" sz="2600" dirty="0"/>
              <a:t> on the funding, </a:t>
            </a:r>
            <a:r>
              <a:rPr lang="it-IT" sz="2600" dirty="0" err="1"/>
              <a:t>feel</a:t>
            </a:r>
            <a:r>
              <a:rPr lang="it-IT" sz="2600" dirty="0"/>
              <a:t> free to use </a:t>
            </a:r>
            <a:r>
              <a:rPr lang="it-IT" sz="2600" dirty="0" err="1"/>
              <a:t>this</a:t>
            </a:r>
            <a:r>
              <a:rPr lang="it-IT" sz="2600" dirty="0"/>
              <a:t> last slide. [</a:t>
            </a:r>
            <a:r>
              <a:rPr lang="it-IT" sz="2600" dirty="0" err="1"/>
              <a:t>Aptos</a:t>
            </a:r>
            <a:r>
              <a:rPr lang="it-IT" sz="2600" dirty="0"/>
              <a:t>, 26, </a:t>
            </a:r>
            <a:r>
              <a:rPr lang="it-IT" sz="2600" dirty="0" err="1"/>
              <a:t>left-aligned</a:t>
            </a:r>
            <a:r>
              <a:rPr lang="it-IT" sz="2600" dirty="0"/>
              <a:t>]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8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8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8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7817971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822</Words>
  <Application>Microsoft Office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Tema di Office</vt:lpstr>
      <vt:lpstr>Presentation Title [Aptos, bold, 32, left-aligned]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WDSA-CCWI 2024</dc:creator>
  <cp:lastModifiedBy>Mazzoni Filippo</cp:lastModifiedBy>
  <cp:revision>23</cp:revision>
  <cp:lastPrinted>2024-05-13T14:10:35Z</cp:lastPrinted>
  <dcterms:created xsi:type="dcterms:W3CDTF">2024-05-13T09:40:53Z</dcterms:created>
  <dcterms:modified xsi:type="dcterms:W3CDTF">2024-05-24T14:55:28Z</dcterms:modified>
</cp:coreProperties>
</file>